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1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D46C-3191-4ECC-9C97-ED903995ECFD}" type="datetimeFigureOut">
              <a:rPr lang="pl-PL" smtClean="0"/>
              <a:t>06.06.2022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8D2B-F2FC-4812-8EB0-762B89E0B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D46C-3191-4ECC-9C97-ED903995ECFD}" type="datetimeFigureOut">
              <a:rPr lang="pl-PL" smtClean="0"/>
              <a:t>06.06.2022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8D2B-F2FC-4812-8EB0-762B89E0B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D46C-3191-4ECC-9C97-ED903995ECFD}" type="datetimeFigureOut">
              <a:rPr lang="pl-PL" smtClean="0"/>
              <a:t>06.06.2022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8D2B-F2FC-4812-8EB0-762B89E0B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D46C-3191-4ECC-9C97-ED903995ECFD}" type="datetimeFigureOut">
              <a:rPr lang="pl-PL" smtClean="0"/>
              <a:t>06.06.2022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8D2B-F2FC-4812-8EB0-762B89E0B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D46C-3191-4ECC-9C97-ED903995ECFD}" type="datetimeFigureOut">
              <a:rPr lang="pl-PL" smtClean="0"/>
              <a:t>06.06.2022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8D2B-F2FC-4812-8EB0-762B89E0B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D46C-3191-4ECC-9C97-ED903995ECFD}" type="datetimeFigureOut">
              <a:rPr lang="pl-PL" smtClean="0"/>
              <a:t>06.06.2022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8D2B-F2FC-4812-8EB0-762B89E0B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D46C-3191-4ECC-9C97-ED903995ECFD}" type="datetimeFigureOut">
              <a:rPr lang="pl-PL" smtClean="0"/>
              <a:t>06.06.2022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8D2B-F2FC-4812-8EB0-762B89E0B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D46C-3191-4ECC-9C97-ED903995ECFD}" type="datetimeFigureOut">
              <a:rPr lang="pl-PL" smtClean="0"/>
              <a:t>06.06.2022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8D2B-F2FC-4812-8EB0-762B89E0B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D46C-3191-4ECC-9C97-ED903995ECFD}" type="datetimeFigureOut">
              <a:rPr lang="pl-PL" smtClean="0"/>
              <a:t>06.06.2022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8D2B-F2FC-4812-8EB0-762B89E0B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D46C-3191-4ECC-9C97-ED903995ECFD}" type="datetimeFigureOut">
              <a:rPr lang="pl-PL" smtClean="0"/>
              <a:t>06.06.2022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8D2B-F2FC-4812-8EB0-762B89E0B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D46C-3191-4ECC-9C97-ED903995ECFD}" type="datetimeFigureOut">
              <a:rPr lang="pl-PL" smtClean="0"/>
              <a:t>06.06.2022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8D2B-F2FC-4812-8EB0-762B89E0BB0E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273D46C-3191-4ECC-9C97-ED903995ECFD}" type="datetimeFigureOut">
              <a:rPr lang="pl-PL" smtClean="0"/>
              <a:t>06.06.2022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FB8D2B-F2FC-4812-8EB0-762B89E0BB0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7A84B31-7624-491D-9C22-3E80C29307A2}"/>
              </a:ext>
            </a:extLst>
          </p:cNvPr>
          <p:cNvSpPr txBox="1"/>
          <p:nvPr/>
        </p:nvSpPr>
        <p:spPr>
          <a:xfrm>
            <a:off x="801515" y="543825"/>
            <a:ext cx="5907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solidFill>
                  <a:srgbClr val="002060"/>
                </a:solidFill>
                <a:latin typeface="Gabriola" panose="04040605051002020D02" pitchFamily="82" charset="0"/>
              </a:rPr>
              <a:t>Rośliny są przyjazne ludziom </a:t>
            </a:r>
          </a:p>
          <a:p>
            <a:r>
              <a:rPr lang="pl-PL" sz="4800" b="1" dirty="0">
                <a:solidFill>
                  <a:srgbClr val="002060"/>
                </a:solidFill>
                <a:latin typeface="Gabriola" panose="04040605051002020D02" pitchFamily="82" charset="0"/>
              </a:rPr>
              <a:t>Dbajmy o nie</a:t>
            </a:r>
          </a:p>
        </p:txBody>
      </p:sp>
      <p:pic>
        <p:nvPicPr>
          <p:cNvPr id="1026" name="Picture 2" descr="Fototapeta Carl Larsson - Ukwiecone okno • Pixers® - Żyjemy by zmieniać">
            <a:extLst>
              <a:ext uri="{FF2B5EF4-FFF2-40B4-BE49-F238E27FC236}">
                <a16:creationId xmlns:a16="http://schemas.microsoft.com/office/drawing/2014/main" id="{F1080664-0E36-43CE-94DD-58580D31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88" y="1985477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1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5A5754F6-2A0F-4132-BCCB-DC5BD73A13F6}"/>
              </a:ext>
            </a:extLst>
          </p:cNvPr>
          <p:cNvSpPr txBox="1"/>
          <p:nvPr/>
        </p:nvSpPr>
        <p:spPr>
          <a:xfrm>
            <a:off x="4452730" y="485030"/>
            <a:ext cx="69176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Żyworódka pierzasta wymaga lekkiego, przepuszczalnego podłoża. Odpowiednia będzie mieszanka uniwersalnej ziemi do kwiatów z dodatkiem torfu i perlitu (proporcja 1:1:1) lub specjalne podłoże dla kaktusów dostępne w kwiaciarniach.</a:t>
            </a:r>
          </a:p>
          <a:p>
            <a:br>
              <a:rPr lang="pl-PL" sz="24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pl-PL" sz="24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Stanowisko uprawy żyworódki powinno być jasne, ale nie bezpośrednio nasłonecznione. Pod wpływem zbyt silnego nasłonecznienia liście bledną. </a:t>
            </a:r>
          </a:p>
          <a:p>
            <a:endParaRPr lang="pl-PL" sz="2400" i="0" dirty="0">
              <a:solidFill>
                <a:srgbClr val="002060"/>
              </a:solidFill>
              <a:effectLst/>
              <a:latin typeface="Gabriola" panose="04040605051002020D02" pitchFamily="82" charset="0"/>
            </a:endParaRPr>
          </a:p>
          <a:p>
            <a:r>
              <a:rPr lang="pl-PL" sz="24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Temperatura uprawy powinna wahać się w granicach 16 - 24°C.</a:t>
            </a:r>
            <a:br>
              <a:rPr lang="pl-PL" sz="24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pl-PL" sz="24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Zimą żyworódka pierzasta przechodzi okres spoczynku. W tym okresie należy jej zapewnić miejsce na południowym parapecie, temperaturę 10-15°C i utrzymywać ziemię w doniczce zupełnie suchą. Przy wyższej temperaturze (powyżej 15°C) podlewamy raz na miesiąc.</a:t>
            </a:r>
            <a:endParaRPr lang="pl-PL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7170" name="Picture 2" descr="Rośliny Doniczkowe I Kwiaty Ilustracji | Darmowy Wektor">
            <a:extLst>
              <a:ext uri="{FF2B5EF4-FFF2-40B4-BE49-F238E27FC236}">
                <a16:creationId xmlns:a16="http://schemas.microsoft.com/office/drawing/2014/main" id="{0A6AB779-BEEF-451E-98CA-10ED1CDE8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82" y="550940"/>
            <a:ext cx="1532586" cy="16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afika wektorowa Słońce rysunek, obrazy wektorowe, Słońce rysunek  ilustracje i kliparty">
            <a:extLst>
              <a:ext uri="{FF2B5EF4-FFF2-40B4-BE49-F238E27FC236}">
                <a16:creationId xmlns:a16="http://schemas.microsoft.com/office/drawing/2014/main" id="{972B7F28-0786-46BF-B762-C9DDFFCC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82" y="2354751"/>
            <a:ext cx="1562600" cy="152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ermometr Kreskówka | Premium Wektor">
            <a:extLst>
              <a:ext uri="{FF2B5EF4-FFF2-40B4-BE49-F238E27FC236}">
                <a16:creationId xmlns:a16="http://schemas.microsoft.com/office/drawing/2014/main" id="{ECDE3E60-362F-4DDF-95A1-DE2E556E3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76" y="4089412"/>
            <a:ext cx="1658597" cy="16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5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6D49B5F-3F97-445A-B1C4-721C7A8AEC1B}"/>
              </a:ext>
            </a:extLst>
          </p:cNvPr>
          <p:cNvSpPr txBox="1"/>
          <p:nvPr/>
        </p:nvSpPr>
        <p:spPr>
          <a:xfrm>
            <a:off x="1009816" y="993913"/>
            <a:ext cx="3506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002060"/>
                </a:solidFill>
                <a:latin typeface="Gabriola" panose="04040605051002020D02" pitchFamily="82" charset="0"/>
              </a:rPr>
              <a:t>Chamedora</a:t>
            </a:r>
            <a:r>
              <a:rPr lang="pl-PL" sz="2400" b="1" dirty="0">
                <a:solidFill>
                  <a:srgbClr val="002060"/>
                </a:solidFill>
                <a:latin typeface="Gabriola" panose="04040605051002020D02" pitchFamily="82" charset="0"/>
              </a:rPr>
              <a:t> wytworna – palma koralowa</a:t>
            </a:r>
          </a:p>
        </p:txBody>
      </p:sp>
      <p:pic>
        <p:nvPicPr>
          <p:cNvPr id="1026" name="Picture 2" descr="Duża Ładna Palma Chamaedorea Elegans Chamedora 9203554126 - Allegro.pl">
            <a:extLst>
              <a:ext uri="{FF2B5EF4-FFF2-40B4-BE49-F238E27FC236}">
                <a16:creationId xmlns:a16="http://schemas.microsoft.com/office/drawing/2014/main" id="{EDCB0167-4E96-4D73-A2DA-A50CCECA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88" y="1824910"/>
            <a:ext cx="32861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98A6B49-D025-4BAD-931B-E676FB493C42}"/>
              </a:ext>
            </a:extLst>
          </p:cNvPr>
          <p:cNvSpPr txBox="1"/>
          <p:nvPr/>
        </p:nvSpPr>
        <p:spPr>
          <a:xfrm>
            <a:off x="5899868" y="1661823"/>
            <a:ext cx="54068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Rodzinne strony </a:t>
            </a:r>
            <a:r>
              <a:rPr lang="pl-PL" sz="24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Chamedory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wytwornej</a:t>
            </a:r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, nazywanej również palmą koralową, to Meksyk i Gwatemala. Rośnie tam w lasach tropikalnych i zadziwia swoją elegancją. Wrażenie robią zwłaszcza jej parzysto-pierzaste, jasnozielone liście osiągające długość 30-60 cm.</a:t>
            </a:r>
          </a:p>
          <a:p>
            <a:r>
              <a:rPr lang="pl-PL" sz="2400" dirty="0">
                <a:solidFill>
                  <a:srgbClr val="002060"/>
                </a:solidFill>
                <a:latin typeface="Gabriola" panose="04040605051002020D02" pitchFamily="82" charset="0"/>
              </a:rPr>
              <a:t>Oczyszcza powietrze z następujących substancji: </a:t>
            </a:r>
            <a:r>
              <a:rPr lang="pl-PL" sz="2400" b="0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trichloroetylen</a:t>
            </a:r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, formaldehyd, </a:t>
            </a:r>
            <a:br>
              <a:rPr lang="pl-PL" sz="24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benzen, ksyleny, tlenek węgla.</a:t>
            </a:r>
            <a:endParaRPr lang="pl-PL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7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afika wektorowa Słońce rysunek, obrazy wektorowe, Słońce rysunek  ilustracje i kliparty">
            <a:extLst>
              <a:ext uri="{FF2B5EF4-FFF2-40B4-BE49-F238E27FC236}">
                <a16:creationId xmlns:a16="http://schemas.microsoft.com/office/drawing/2014/main" id="{1A7AF8A5-6447-4D0C-B37B-98E5D110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01" y="402410"/>
            <a:ext cx="1663819" cy="16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rmometr Kreskówka | Premium Wektor">
            <a:extLst>
              <a:ext uri="{FF2B5EF4-FFF2-40B4-BE49-F238E27FC236}">
                <a16:creationId xmlns:a16="http://schemas.microsoft.com/office/drawing/2014/main" id="{0F28EBFF-47BA-458D-BA62-AFA9357A0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89" y="2156328"/>
            <a:ext cx="1859630" cy="18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lakat Dziecko pomaga rodzicom w pracach domowych - podlewanie kwiatów na  wymiar • ładny, chłopak, dziecko • REDRO.pl">
            <a:extLst>
              <a:ext uri="{FF2B5EF4-FFF2-40B4-BE49-F238E27FC236}">
                <a16:creationId xmlns:a16="http://schemas.microsoft.com/office/drawing/2014/main" id="{0CC7B654-416E-4E07-89CC-3F92B0291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90" y="4163012"/>
            <a:ext cx="1859630" cy="19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8DD8AD7-740B-4E75-91E1-5E60652A2594}"/>
              </a:ext>
            </a:extLst>
          </p:cNvPr>
          <p:cNvSpPr txBox="1"/>
          <p:nvPr/>
        </p:nvSpPr>
        <p:spPr>
          <a:xfrm>
            <a:off x="4556097" y="906449"/>
            <a:ext cx="599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Roślina preferuje stanowiska w cieniu lub w półcieniu, w głębi pomieszczenia. </a:t>
            </a:r>
            <a:endParaRPr lang="pl-PL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973A998-6848-4FE7-AF75-0AC877AD2141}"/>
              </a:ext>
            </a:extLst>
          </p:cNvPr>
          <p:cNvSpPr txBox="1"/>
          <p:nvPr/>
        </p:nvSpPr>
        <p:spPr>
          <a:xfrm>
            <a:off x="4556096" y="4937760"/>
            <a:ext cx="5756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  <a:latin typeface="Gabriola" panose="04040605051002020D02" pitchFamily="82" charset="0"/>
              </a:rPr>
              <a:t>W</a:t>
            </a:r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tedy, gdy podłoże jest przesuszone roślinę należy podlewać przegotowaną wodą o temperaturze pokojowej</a:t>
            </a:r>
            <a:endParaRPr lang="pl-PL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42BD9BB-8AAA-40DA-BE9B-B8FC2BBEDA04}"/>
              </a:ext>
            </a:extLst>
          </p:cNvPr>
          <p:cNvSpPr txBox="1"/>
          <p:nvPr/>
        </p:nvSpPr>
        <p:spPr>
          <a:xfrm>
            <a:off x="4556097" y="2446298"/>
            <a:ext cx="5836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Chamedora</a:t>
            </a:r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nie przepada za zbyt wysokimi temperaturami – latem optymalna temperatura to około 16-20 stopni C, zimą może być nawet nieco chłodniej – około 15 stopni C (oby nie poniżej 13 stopni C).</a:t>
            </a:r>
            <a:endParaRPr lang="pl-PL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84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35C7390-2ECE-4948-94F4-300C7F8010D0}"/>
              </a:ext>
            </a:extLst>
          </p:cNvPr>
          <p:cNvSpPr txBox="1"/>
          <p:nvPr/>
        </p:nvSpPr>
        <p:spPr>
          <a:xfrm>
            <a:off x="357809" y="954157"/>
            <a:ext cx="1095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Gabriola" panose="04040605051002020D02" pitchFamily="82" charset="0"/>
              </a:rPr>
              <a:t>Bluszcz pospolity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507781C-8EBC-44AE-9D03-0E3F81CAE50B}"/>
              </a:ext>
            </a:extLst>
          </p:cNvPr>
          <p:cNvSpPr txBox="1"/>
          <p:nvPr/>
        </p:nvSpPr>
        <p:spPr>
          <a:xfrm>
            <a:off x="4420925" y="1916264"/>
            <a:ext cx="63371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Bardzo dobrze znosi niskie temperatury. </a:t>
            </a:r>
          </a:p>
          <a:p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Nie lubi bezpośredniego słońca. </a:t>
            </a:r>
          </a:p>
          <a:p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Należy do roślin trujących. </a:t>
            </a:r>
          </a:p>
          <a:p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Działa drażniąco na skórę człowieka i spojówkę oka. </a:t>
            </a:r>
          </a:p>
          <a:p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Po spożyciu mogą pojawić się zaburzenia przewodu pokarmowego oraz układu nerwowego. </a:t>
            </a:r>
          </a:p>
          <a:p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Świetnie radzi sobie z neutralizacją tlenku węgla, </a:t>
            </a:r>
            <a:r>
              <a:rPr lang="pl-PL" sz="2400" b="0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trichloroetylenu</a:t>
            </a:r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, formaldehydu</a:t>
            </a:r>
            <a:endParaRPr lang="pl-PL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Bluszcz Pospolity Hedera Helix &amp;#39;Easy Wonder&amp;#39; 9221300407 - Allegro.pl">
            <a:extLst>
              <a:ext uri="{FF2B5EF4-FFF2-40B4-BE49-F238E27FC236}">
                <a16:creationId xmlns:a16="http://schemas.microsoft.com/office/drawing/2014/main" id="{623E447B-BA44-40D8-81B9-AA957D329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3" y="1820848"/>
            <a:ext cx="3812895" cy="381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953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afika wektorowa Słońce rysunek, obrazy wektorowe, Słońce rysunek  ilustracje i kliparty">
            <a:extLst>
              <a:ext uri="{FF2B5EF4-FFF2-40B4-BE49-F238E27FC236}">
                <a16:creationId xmlns:a16="http://schemas.microsoft.com/office/drawing/2014/main" id="{BFF9F8E4-1D85-43C7-A116-42CA5143F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43" y="665416"/>
            <a:ext cx="1318804" cy="128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rmometr Kreskówka | Premium Wektor">
            <a:extLst>
              <a:ext uri="{FF2B5EF4-FFF2-40B4-BE49-F238E27FC236}">
                <a16:creationId xmlns:a16="http://schemas.microsoft.com/office/drawing/2014/main" id="{E734EBC9-5E43-498C-B4BE-93D90FCC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12" y="2104857"/>
            <a:ext cx="1581635" cy="15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lakat Dziecko pomaga rodzicom w pracach domowych - podlewanie kwiatów na  wymiar • ładny, chłopak, dziecko • REDRO.pl">
            <a:extLst>
              <a:ext uri="{FF2B5EF4-FFF2-40B4-BE49-F238E27FC236}">
                <a16:creationId xmlns:a16="http://schemas.microsoft.com/office/drawing/2014/main" id="{5C558D26-C3A9-4B31-B632-1FE2F2B64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85" y="4071761"/>
            <a:ext cx="1647812" cy="16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3AEEBF2-2F90-4B79-A6F1-C8277FB9EA2A}"/>
              </a:ext>
            </a:extLst>
          </p:cNvPr>
          <p:cNvSpPr txBox="1"/>
          <p:nvPr/>
        </p:nvSpPr>
        <p:spPr>
          <a:xfrm>
            <a:off x="4707172" y="2321781"/>
            <a:ext cx="5971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Najlepiej czuje się w chłodniejszych miejscach, w temperaturze ok. 15°C. W pomieszczeniach, gdzie temperatura jest wyższa </a:t>
            </a:r>
            <a:r>
              <a:rPr lang="pl-PL" sz="24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bluszcz</a:t>
            </a:r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 też może sobie dobrze radzić, pod warunkiem częstego spryskiwania liści miękką wodą.</a:t>
            </a:r>
            <a:endParaRPr lang="pl-PL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1ADC151-7B5A-4835-984B-4F7E089715FA}"/>
              </a:ext>
            </a:extLst>
          </p:cNvPr>
          <p:cNvSpPr txBox="1"/>
          <p:nvPr/>
        </p:nvSpPr>
        <p:spPr>
          <a:xfrm>
            <a:off x="4659464" y="787179"/>
            <a:ext cx="6297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Nie </a:t>
            </a:r>
            <a:r>
              <a:rPr lang="pl-PL" sz="2400" dirty="0">
                <a:solidFill>
                  <a:srgbClr val="002060"/>
                </a:solidFill>
                <a:latin typeface="Gabriola" panose="04040605051002020D02" pitchFamily="82" charset="0"/>
              </a:rPr>
              <a:t>należy stawiać bluszczu </a:t>
            </a:r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w mocno nasłonecznionym miejscu, ponieważ </a:t>
            </a:r>
            <a:r>
              <a:rPr lang="pl-PL" sz="24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woli lekki cień.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9CCEDED-6924-4204-8366-D0654E777E72}"/>
              </a:ext>
            </a:extLst>
          </p:cNvPr>
          <p:cNvSpPr txBox="1"/>
          <p:nvPr/>
        </p:nvSpPr>
        <p:spPr>
          <a:xfrm>
            <a:off x="4659464" y="4786685"/>
            <a:ext cx="547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Podlewanie </a:t>
            </a:r>
            <a:r>
              <a:rPr lang="pl-PL" sz="2400" dirty="0">
                <a:solidFill>
                  <a:srgbClr val="002060"/>
                </a:solidFill>
                <a:latin typeface="Gabriola" panose="04040605051002020D02" pitchFamily="82" charset="0"/>
              </a:rPr>
              <a:t>rośliny powinno odbywać się </a:t>
            </a:r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najwyżej raz w tygodniu, by </a:t>
            </a:r>
            <a:r>
              <a:rPr lang="pl-PL" sz="24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ziemia nie była zbyt długo mokra.</a:t>
            </a:r>
            <a:endParaRPr lang="pl-PL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5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4FEA621-4478-479A-B5F0-9DFA60F30C69}"/>
              </a:ext>
            </a:extLst>
          </p:cNvPr>
          <p:cNvSpPr txBox="1"/>
          <p:nvPr/>
        </p:nvSpPr>
        <p:spPr>
          <a:xfrm>
            <a:off x="299456" y="882595"/>
            <a:ext cx="607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Gabriola" panose="04040605051002020D02" pitchFamily="82" charset="0"/>
              </a:rPr>
              <a:t>Dracena obrzeżona</a:t>
            </a:r>
          </a:p>
        </p:txBody>
      </p:sp>
      <p:pic>
        <p:nvPicPr>
          <p:cNvPr id="2050" name="Picture 2" descr="dracena Sandera | Ogrodnik Tomek">
            <a:extLst>
              <a:ext uri="{FF2B5EF4-FFF2-40B4-BE49-F238E27FC236}">
                <a16:creationId xmlns:a16="http://schemas.microsoft.com/office/drawing/2014/main" id="{97364EA4-4DF0-4E63-AA01-56E0FDFE2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6" y="1888380"/>
            <a:ext cx="4888426" cy="362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CA180FB-BE8A-464C-ACFE-1B8F4C83B672}"/>
              </a:ext>
            </a:extLst>
          </p:cNvPr>
          <p:cNvSpPr txBox="1"/>
          <p:nvPr/>
        </p:nvSpPr>
        <p:spPr>
          <a:xfrm>
            <a:off x="5748793" y="1888380"/>
            <a:ext cx="56851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Dracena w domu jest piękną ozdobą, a ponieważ nie wymaga skomplikowanych zabiegów pielęgnacyjnych, nadaje się nawet dla osób, które nie mają tzw. „ręki do kwiatów”. Roślina ta może wiele znieść. Magazynuje wodę w pniu, dlatego też dobrze radzi sobie nawet jeśli zapomnimy ją podlać. Warto ją mieć nie tylko ze względów estetycznych. </a:t>
            </a:r>
            <a:r>
              <a:rPr lang="pl-PL" sz="24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Badania wykazały, że dracena wpływa na poprawę jakości powietrza w pomieszczeniu </a:t>
            </a:r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– neutralizuje zanieczyszczenia i absorbuje szkodliwe związki, takie jak formaldehydy.</a:t>
            </a:r>
            <a:endParaRPr lang="pl-PL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4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afika wektorowa Słońce rysunek, obrazy wektorowe, Słońce rysunek  ilustracje i kliparty">
            <a:extLst>
              <a:ext uri="{FF2B5EF4-FFF2-40B4-BE49-F238E27FC236}">
                <a16:creationId xmlns:a16="http://schemas.microsoft.com/office/drawing/2014/main" id="{23BEDC3E-ADCC-4537-8D70-4BAC378E2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37" y="509873"/>
            <a:ext cx="1439521" cy="140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rmometr Kreskówka | Premium Wektor">
            <a:extLst>
              <a:ext uri="{FF2B5EF4-FFF2-40B4-BE49-F238E27FC236}">
                <a16:creationId xmlns:a16="http://schemas.microsoft.com/office/drawing/2014/main" id="{CA0BA556-E850-4016-AD6A-B87B5E01B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8" y="2289057"/>
            <a:ext cx="1697099" cy="16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lakat Dziecko pomaga rodzicom w pracach domowych - podlewanie kwiatów na  wymiar • ładny, chłopak, dziecko • REDRO.pl">
            <a:extLst>
              <a:ext uri="{FF2B5EF4-FFF2-40B4-BE49-F238E27FC236}">
                <a16:creationId xmlns:a16="http://schemas.microsoft.com/office/drawing/2014/main" id="{9500FA43-735C-45CC-A0E3-E9F64DBFC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82" y="4294525"/>
            <a:ext cx="1628956" cy="167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9808663-E182-4EBB-886F-E5310746DA00}"/>
              </a:ext>
            </a:extLst>
          </p:cNvPr>
          <p:cNvSpPr txBox="1"/>
          <p:nvPr/>
        </p:nvSpPr>
        <p:spPr>
          <a:xfrm>
            <a:off x="4155571" y="2409245"/>
            <a:ext cx="6416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  <a:latin typeface="Gabriola" panose="04040605051002020D02" pitchFamily="82" charset="0"/>
              </a:rPr>
              <a:t>D</a:t>
            </a:r>
            <a:r>
              <a:rPr lang="pl-PL" sz="24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raceny lubią ciepło. Dlatego też temperatura w pomieszczeniu, w którym są uprawiane, nie powinna spadać poniżej 15°C.</a:t>
            </a:r>
            <a:endParaRPr lang="pl-PL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EF61D3A-4216-4C34-BE60-E18A4893F142}"/>
              </a:ext>
            </a:extLst>
          </p:cNvPr>
          <p:cNvSpPr txBox="1"/>
          <p:nvPr/>
        </p:nvSpPr>
        <p:spPr>
          <a:xfrm>
            <a:off x="4155571" y="636620"/>
            <a:ext cx="649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Roślina ta lubi mieć dużo światła. Najlepiej zapewnić dracenie widne miejsce z rozproszonym światłem.</a:t>
            </a:r>
            <a:endParaRPr lang="pl-PL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DA84220-133A-4E08-8C51-FE8185035E2D}"/>
              </a:ext>
            </a:extLst>
          </p:cNvPr>
          <p:cNvSpPr txBox="1"/>
          <p:nvPr/>
        </p:nvSpPr>
        <p:spPr>
          <a:xfrm>
            <a:off x="4301656" y="4349363"/>
            <a:ext cx="7164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Dracena wymaga podlewania 1-2 razy w tygodniu, a zimą nawet rzadziej. Warto jednak pamiętać, że po podlaniu rośliny woda nie powinna pozostawać na podstawce, ponieważ jej pozostawienie może powodować gnicie korzeni.</a:t>
            </a:r>
            <a:endParaRPr lang="pl-PL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41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597AB8-776A-4473-ACBF-5BF3C8955E45}"/>
              </a:ext>
            </a:extLst>
          </p:cNvPr>
          <p:cNvSpPr txBox="1"/>
          <p:nvPr/>
        </p:nvSpPr>
        <p:spPr>
          <a:xfrm>
            <a:off x="421254" y="564542"/>
            <a:ext cx="8205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Gabriola" panose="04040605051002020D02" pitchFamily="82" charset="0"/>
              </a:rPr>
              <a:t>Paprotka zwyczajna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8DCA5F1-AFFC-4D10-AD85-FDB5BF9A769B}"/>
              </a:ext>
            </a:extLst>
          </p:cNvPr>
          <p:cNvSpPr txBox="1"/>
          <p:nvPr/>
        </p:nvSpPr>
        <p:spPr>
          <a:xfrm>
            <a:off x="4301657" y="1963972"/>
            <a:ext cx="6027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Jedna z odmian paproci, lubiąca dużą wilgotność powietrza. Bardzo popularna roślina doniczkowa. Toleruje zacienione miejsca. Nie przepada za suchym i gorącym powietrzem. Sama wydziela dużo tlenu. Neutralizuje formaldehyd i ksyleny oraz szkodliwe promieniowanie emitowane przez urządzenia elektryczne tj. m.in. telewizor czy komputer.</a:t>
            </a:r>
            <a:endParaRPr lang="pl-PL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3074" name="Picture 2" descr="PAPROĆ BOSTON DUŻA ROŚLINA 8091148884 - Allegro.pl">
            <a:extLst>
              <a:ext uri="{FF2B5EF4-FFF2-40B4-BE49-F238E27FC236}">
                <a16:creationId xmlns:a16="http://schemas.microsoft.com/office/drawing/2014/main" id="{0DE658BF-56B8-4C4F-8BF9-6B67CD75F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3" y="1129084"/>
            <a:ext cx="3777863" cy="503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0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afika wektorowa Słońce rysunek, obrazy wektorowe, Słońce rysunek  ilustracje i kliparty">
            <a:extLst>
              <a:ext uri="{FF2B5EF4-FFF2-40B4-BE49-F238E27FC236}">
                <a16:creationId xmlns:a16="http://schemas.microsoft.com/office/drawing/2014/main" id="{23BEDC3E-ADCC-4537-8D70-4BAC378E2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0" y="585215"/>
            <a:ext cx="1362248" cy="13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rmometr Kreskówka | Premium Wektor">
            <a:extLst>
              <a:ext uri="{FF2B5EF4-FFF2-40B4-BE49-F238E27FC236}">
                <a16:creationId xmlns:a16="http://schemas.microsoft.com/office/drawing/2014/main" id="{CA0BA556-E850-4016-AD6A-B87B5E01B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3" y="2190357"/>
            <a:ext cx="1709035" cy="170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lakat Dziecko pomaga rodzicom w pracach domowych - podlewanie kwiatów na  wymiar • ładny, chłopak, dziecko • REDRO.pl">
            <a:extLst>
              <a:ext uri="{FF2B5EF4-FFF2-40B4-BE49-F238E27FC236}">
                <a16:creationId xmlns:a16="http://schemas.microsoft.com/office/drawing/2014/main" id="{9500FA43-735C-45CC-A0E3-E9F64DBFC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70" y="4156939"/>
            <a:ext cx="1660388" cy="171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1368AC4-883C-4C97-BACA-23A638959CB8}"/>
              </a:ext>
            </a:extLst>
          </p:cNvPr>
          <p:cNvSpPr txBox="1"/>
          <p:nvPr/>
        </p:nvSpPr>
        <p:spPr>
          <a:xfrm>
            <a:off x="4166483" y="453224"/>
            <a:ext cx="648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Paprocie lubią rozproszone światło – powinny rosnąć w lekko zacienionym miejscu, mogą rosnąć w miejscach gdzie dla wielu innych roślin światła jest zbyt mało. Nie należy wystawiać ich na bezpośredni kontakt z promieniami słonecznymi.</a:t>
            </a:r>
            <a:endParaRPr lang="pl-PL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30D1CC4-FFDB-4EE4-AA80-E90EEE37777E}"/>
              </a:ext>
            </a:extLst>
          </p:cNvPr>
          <p:cNvSpPr txBox="1"/>
          <p:nvPr/>
        </p:nvSpPr>
        <p:spPr>
          <a:xfrm>
            <a:off x="4253948" y="2163255"/>
            <a:ext cx="599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Paprocie dobrze rosną w temperaturze pokojowej – nie lubią jednak przeciągów ani stanowisk przy źródle ciepła (kaloryfer). Najlepiej rosną w temperaturze 20-25°C w lecie i 18-20°C zimą.</a:t>
            </a:r>
            <a:endParaRPr lang="pl-PL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A8FA45A-717A-4A75-AFAB-8FC89E7AD39C}"/>
              </a:ext>
            </a:extLst>
          </p:cNvPr>
          <p:cNvSpPr txBox="1"/>
          <p:nvPr/>
        </p:nvSpPr>
        <p:spPr>
          <a:xfrm>
            <a:off x="4275961" y="3899392"/>
            <a:ext cx="6495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Podłoże powinno byś stale lekko wilgotne, ale nie mokre – paprocie należy podlewać regularnie i umiarkowanie. Rośliny podlewamy miękką wodą o temperaturze pokojowej. Podlewając należy uważać aby nie polewać bardzo młodych listków (zwiniętych w ślimakowe kształty). Nie można dopuścić do tego aby paprocie stały w wodzie. Źle również znoszą przesuszenie podłoża. Jesienią i zimą należy ograniczyć podlewanie.</a:t>
            </a:r>
            <a:endParaRPr lang="pl-PL" sz="20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79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5DE30BF-9C50-4283-8713-44606D4459B7}"/>
              </a:ext>
            </a:extLst>
          </p:cNvPr>
          <p:cNvSpPr txBox="1"/>
          <p:nvPr/>
        </p:nvSpPr>
        <p:spPr>
          <a:xfrm>
            <a:off x="2059388" y="1049572"/>
            <a:ext cx="792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Do roślin, które pomagają nam w oczyszczaniu powietrza należą także: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CAB401D-5FD5-4083-BA1C-BF69CEC0005B}"/>
              </a:ext>
            </a:extLst>
          </p:cNvPr>
          <p:cNvSpPr txBox="1"/>
          <p:nvPr/>
        </p:nvSpPr>
        <p:spPr>
          <a:xfrm>
            <a:off x="2059388" y="2242268"/>
            <a:ext cx="75457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Sansewieria (</a:t>
            </a:r>
            <a:r>
              <a:rPr lang="pl-PL" sz="2400" b="1" i="1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Sansevieria</a:t>
            </a:r>
            <a:r>
              <a:rPr lang="pl-PL" sz="2400" b="1" i="1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</a:t>
            </a:r>
            <a:r>
              <a:rPr lang="pl-PL" sz="2400" b="1" i="1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trifasciata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)</a:t>
            </a:r>
            <a:br>
              <a:rPr lang="pl-PL" sz="24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pl-PL" sz="24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Epipremnum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 złociste (</a:t>
            </a:r>
            <a:r>
              <a:rPr lang="pl-PL" sz="2400" b="1" i="1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Epipremnum</a:t>
            </a:r>
            <a:r>
              <a:rPr lang="pl-PL" sz="2400" b="1" i="1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</a:t>
            </a:r>
            <a:r>
              <a:rPr lang="pl-PL" sz="2400" b="1" i="1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aureum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)</a:t>
            </a:r>
          </a:p>
          <a:p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Zielistka Sternberga (</a:t>
            </a:r>
            <a:r>
              <a:rPr lang="pl-PL" sz="2400" b="1" i="1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Chlorophytum</a:t>
            </a:r>
            <a:r>
              <a:rPr lang="pl-PL" sz="2400" b="1" i="1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</a:t>
            </a:r>
            <a:r>
              <a:rPr lang="pl-PL" sz="2400" b="1" i="1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comosum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)</a:t>
            </a:r>
          </a:p>
          <a:p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Begonia (</a:t>
            </a:r>
            <a:r>
              <a:rPr lang="pl-PL" sz="2400" b="1" i="1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Begonia </a:t>
            </a:r>
            <a:r>
              <a:rPr lang="pl-PL" sz="2400" b="1" i="1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semperflorens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)</a:t>
            </a:r>
          </a:p>
          <a:p>
            <a:r>
              <a:rPr lang="pl-PL" sz="24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Aglaonema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(</a:t>
            </a:r>
            <a:r>
              <a:rPr lang="pl-PL" sz="24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Aglaonema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</a:t>
            </a:r>
            <a:r>
              <a:rPr lang="pl-PL" sz="24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Schott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)</a:t>
            </a:r>
          </a:p>
          <a:p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Aloes (</a:t>
            </a:r>
            <a:r>
              <a:rPr lang="pl-PL" sz="24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Aloe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</a:t>
            </a:r>
            <a:r>
              <a:rPr lang="pl-PL" sz="24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vera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)</a:t>
            </a:r>
          </a:p>
          <a:p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Filodendron czerwieniejący (</a:t>
            </a:r>
            <a:r>
              <a:rPr lang="pl-PL" sz="24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Philodendron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</a:t>
            </a:r>
            <a:r>
              <a:rPr lang="pl-PL" sz="24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erubescens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)</a:t>
            </a:r>
          </a:p>
          <a:p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Fikus </a:t>
            </a:r>
            <a:r>
              <a:rPr lang="pl-PL" sz="24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benjamina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/figowiec płaczący (</a:t>
            </a:r>
            <a:r>
              <a:rPr lang="pl-PL" sz="24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Ficus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</a:t>
            </a:r>
            <a:r>
              <a:rPr lang="pl-PL" sz="24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benjamina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)</a:t>
            </a:r>
          </a:p>
          <a:p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Asparagus </a:t>
            </a:r>
            <a:r>
              <a:rPr lang="pl-PL" sz="24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gęstokwiatowy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/szparag </a:t>
            </a:r>
            <a:r>
              <a:rPr lang="pl-PL" sz="24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Sprengera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(Asparagus </a:t>
            </a:r>
            <a:r>
              <a:rPr lang="pl-PL" sz="24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densiflorus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)</a:t>
            </a:r>
          </a:p>
          <a:p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Trzykrotka (</a:t>
            </a:r>
            <a:r>
              <a:rPr lang="pl-PL" sz="24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Tradescantia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)</a:t>
            </a:r>
          </a:p>
          <a:p>
            <a:endParaRPr lang="pl-PL" b="1" i="0" dirty="0">
              <a:solidFill>
                <a:srgbClr val="002060"/>
              </a:solidFill>
              <a:effectLst/>
              <a:latin typeface="Fira Sans" panose="020B0604020202020204" pitchFamily="34" charset="0"/>
            </a:endParaRPr>
          </a:p>
        </p:txBody>
      </p:sp>
      <p:pic>
        <p:nvPicPr>
          <p:cNvPr id="3074" name="Picture 2" descr="Clairy - naturalny oczyszczacz powietrza">
            <a:extLst>
              <a:ext uri="{FF2B5EF4-FFF2-40B4-BE49-F238E27FC236}">
                <a16:creationId xmlns:a16="http://schemas.microsoft.com/office/drawing/2014/main" id="{05A4E9E2-AC28-43F4-AF95-A1F7D60F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24" y="1572792"/>
            <a:ext cx="4763827" cy="35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98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alanie odpadów tylko w spalarni! |">
            <a:extLst>
              <a:ext uri="{FF2B5EF4-FFF2-40B4-BE49-F238E27FC236}">
                <a16:creationId xmlns:a16="http://schemas.microsoft.com/office/drawing/2014/main" id="{8589F263-5777-486F-A673-8908AA11A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209054"/>
            <a:ext cx="11783833" cy="656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46575C3-FA48-492D-BAFB-79BB9E311F90}"/>
              </a:ext>
            </a:extLst>
          </p:cNvPr>
          <p:cNvSpPr txBox="1"/>
          <p:nvPr/>
        </p:nvSpPr>
        <p:spPr>
          <a:xfrm>
            <a:off x="1455089" y="492981"/>
            <a:ext cx="854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  <a:latin typeface="Gabriola" panose="04040605051002020D02" pitchFamily="82" charset="0"/>
              </a:rPr>
              <a:t>Substancje toksyczne towarzyszące człowiekowi: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4FEFDEB-D827-4A0A-8FFE-4B59CE51F4E6}"/>
              </a:ext>
            </a:extLst>
          </p:cNvPr>
          <p:cNvSpPr txBox="1"/>
          <p:nvPr/>
        </p:nvSpPr>
        <p:spPr>
          <a:xfrm>
            <a:off x="1176792" y="1264257"/>
            <a:ext cx="10662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l-PL" sz="2800" b="1" dirty="0">
                <a:solidFill>
                  <a:srgbClr val="FF0000"/>
                </a:solidFill>
                <a:latin typeface="Gabriola" panose="04040605051002020D02" pitchFamily="82" charset="0"/>
              </a:rPr>
              <a:t>pyły – cząstki stałe, które przenikają do płuc powodując trudności z oddychaniem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l-PL" sz="2800" b="1" dirty="0">
                <a:solidFill>
                  <a:srgbClr val="FF0000"/>
                </a:solidFill>
                <a:latin typeface="Gabriola" panose="04040605051002020D02" pitchFamily="82" charset="0"/>
              </a:rPr>
              <a:t>benzopiren – związek emitowany w domach podczas spalania węgla, drewna, śmieci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l-PL" sz="2800" b="1" dirty="0">
                <a:solidFill>
                  <a:srgbClr val="FF0000"/>
                </a:solidFill>
                <a:latin typeface="Gabriola" panose="04040605051002020D02" pitchFamily="82" charset="0"/>
              </a:rPr>
              <a:t>tlenek siarki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l-PL" sz="2800" b="1" dirty="0">
                <a:solidFill>
                  <a:srgbClr val="FF0000"/>
                </a:solidFill>
                <a:latin typeface="Gabriola" panose="04040605051002020D02" pitchFamily="82" charset="0"/>
              </a:rPr>
              <a:t>tlenek węgla (czad) – powstaje w wyniku spalania benzyny, węgla, gazu. Silnie trujący: bezwonny, bezbarwny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l-PL" sz="2800" b="1" dirty="0">
                <a:solidFill>
                  <a:srgbClr val="FF0000"/>
                </a:solidFill>
                <a:latin typeface="Gabriola" panose="04040605051002020D02" pitchFamily="82" charset="0"/>
              </a:rPr>
              <a:t>benzen – ma właściwości rakotwórcze; występuje w dymie papierosowym, plastikach, klejach</a:t>
            </a:r>
          </a:p>
        </p:txBody>
      </p:sp>
    </p:spTree>
    <p:extLst>
      <p:ext uri="{BB962C8B-B14F-4D97-AF65-F5344CB8AC3E}">
        <p14:creationId xmlns:p14="http://schemas.microsoft.com/office/powerpoint/2010/main" val="1774727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pipremnum złociste - Epipremnum aureum = Rhaphidophora aurea - Urzadzamy.pl">
            <a:extLst>
              <a:ext uri="{FF2B5EF4-FFF2-40B4-BE49-F238E27FC236}">
                <a16:creationId xmlns:a16="http://schemas.microsoft.com/office/drawing/2014/main" id="{B1E77737-61A5-4072-9300-5BDC26E8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6" y="4134762"/>
            <a:ext cx="3559470" cy="236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F643BDA-62D4-4401-92CB-928B9C7B098E}"/>
              </a:ext>
            </a:extLst>
          </p:cNvPr>
          <p:cNvSpPr txBox="1"/>
          <p:nvPr/>
        </p:nvSpPr>
        <p:spPr>
          <a:xfrm>
            <a:off x="4509985" y="6104058"/>
            <a:ext cx="22740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 err="1">
                <a:solidFill>
                  <a:srgbClr val="002060"/>
                </a:solidFill>
                <a:latin typeface="Gabriola" panose="04040605051002020D02" pitchFamily="82" charset="0"/>
              </a:rPr>
              <a:t>Epipremnum</a:t>
            </a:r>
            <a:r>
              <a:rPr lang="pl-PL" sz="2000" b="1" dirty="0">
                <a:solidFill>
                  <a:srgbClr val="002060"/>
                </a:solidFill>
                <a:latin typeface="Gabriola" panose="04040605051002020D02" pitchFamily="82" charset="0"/>
              </a:rPr>
              <a:t> złociste</a:t>
            </a:r>
          </a:p>
        </p:txBody>
      </p:sp>
      <p:pic>
        <p:nvPicPr>
          <p:cNvPr id="1036" name="Picture 12" descr="Sansewieria gwinejska - pielęgnacja, wymagania i choroby - Kwietnik">
            <a:extLst>
              <a:ext uri="{FF2B5EF4-FFF2-40B4-BE49-F238E27FC236}">
                <a16:creationId xmlns:a16="http://schemas.microsoft.com/office/drawing/2014/main" id="{D44C10E6-4601-4F56-A43F-21D8EEC34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6" y="450709"/>
            <a:ext cx="3168595" cy="31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6EFD4BE-1787-4F93-AB54-A62D362B9B51}"/>
              </a:ext>
            </a:extLst>
          </p:cNvPr>
          <p:cNvSpPr txBox="1"/>
          <p:nvPr/>
        </p:nvSpPr>
        <p:spPr>
          <a:xfrm>
            <a:off x="3990891" y="3234583"/>
            <a:ext cx="16618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Sansewieria </a:t>
            </a:r>
            <a:br>
              <a:rPr lang="pl-PL" sz="2400" b="1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endParaRPr lang="pl-PL" sz="2400" b="1" dirty="0">
              <a:solidFill>
                <a:srgbClr val="002060"/>
              </a:solidFill>
            </a:endParaRPr>
          </a:p>
        </p:txBody>
      </p:sp>
      <p:pic>
        <p:nvPicPr>
          <p:cNvPr id="1038" name="Picture 14" descr="Zielistka Sternberga / Zielistka czubiasta - uprawa, pielęgnacja,  wymagania, opis, odmiany | Zielony Ogródek">
            <a:extLst>
              <a:ext uri="{FF2B5EF4-FFF2-40B4-BE49-F238E27FC236}">
                <a16:creationId xmlns:a16="http://schemas.microsoft.com/office/drawing/2014/main" id="{420CB08D-E676-421C-ACA6-BE0FC059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24" y="2172624"/>
            <a:ext cx="3072582" cy="30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675EDDC-465C-4F53-A1A8-159277758B81}"/>
              </a:ext>
            </a:extLst>
          </p:cNvPr>
          <p:cNvSpPr txBox="1"/>
          <p:nvPr/>
        </p:nvSpPr>
        <p:spPr>
          <a:xfrm>
            <a:off x="9921306" y="4919355"/>
            <a:ext cx="6094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Gabriola" panose="04040605051002020D02" pitchFamily="82" charset="0"/>
              </a:rPr>
              <a:t>Zielistka Sternberga</a:t>
            </a:r>
          </a:p>
        </p:txBody>
      </p:sp>
    </p:spTree>
    <p:extLst>
      <p:ext uri="{BB962C8B-B14F-4D97-AF65-F5344CB8AC3E}">
        <p14:creationId xmlns:p14="http://schemas.microsoft.com/office/powerpoint/2010/main" val="815797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descantia fluminensis - Trzykrotka - Flower Express">
            <a:extLst>
              <a:ext uri="{FF2B5EF4-FFF2-40B4-BE49-F238E27FC236}">
                <a16:creationId xmlns:a16="http://schemas.microsoft.com/office/drawing/2014/main" id="{66DE5DA0-8310-468D-9630-9CCFCCD0F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87" y="420147"/>
            <a:ext cx="3991432" cy="399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65E1DCA-091A-4E00-BA98-DA3479CCC940}"/>
              </a:ext>
            </a:extLst>
          </p:cNvPr>
          <p:cNvSpPr txBox="1"/>
          <p:nvPr/>
        </p:nvSpPr>
        <p:spPr>
          <a:xfrm>
            <a:off x="874644" y="4342843"/>
            <a:ext cx="43712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Trzykrotka</a:t>
            </a:r>
            <a:endParaRPr lang="pl-PL" sz="20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Ficus benjamina Green Kinky| Zielony-parapet">
            <a:extLst>
              <a:ext uri="{FF2B5EF4-FFF2-40B4-BE49-F238E27FC236}">
                <a16:creationId xmlns:a16="http://schemas.microsoft.com/office/drawing/2014/main" id="{DD1B56CF-45D3-4580-9EA8-AFFBE4C5D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89" y="2130950"/>
            <a:ext cx="4356689" cy="33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4074E1D-28C2-477C-9A05-D9FC96EBE21A}"/>
              </a:ext>
            </a:extLst>
          </p:cNvPr>
          <p:cNvSpPr txBox="1"/>
          <p:nvPr/>
        </p:nvSpPr>
        <p:spPr>
          <a:xfrm>
            <a:off x="6402789" y="5667494"/>
            <a:ext cx="6094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Fikus </a:t>
            </a:r>
            <a:r>
              <a:rPr lang="pl-PL" sz="2000" b="1" dirty="0">
                <a:solidFill>
                  <a:srgbClr val="002060"/>
                </a:solidFill>
                <a:latin typeface="Gabriola" panose="04040605051002020D02" pitchFamily="82" charset="0"/>
              </a:rPr>
              <a:t>B</a:t>
            </a:r>
            <a:r>
              <a:rPr lang="pl-PL" sz="20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enjamina</a:t>
            </a:r>
            <a:endParaRPr lang="pl-PL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55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prawa roślin w domu - viva dom">
            <a:extLst>
              <a:ext uri="{FF2B5EF4-FFF2-40B4-BE49-F238E27FC236}">
                <a16:creationId xmlns:a16="http://schemas.microsoft.com/office/drawing/2014/main" id="{F2C69C50-4B3F-4512-ABA6-66CE56E9E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47" y="994554"/>
            <a:ext cx="7299772" cy="48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DD720F1-C92A-451C-B886-6BB64C2B3F35}"/>
              </a:ext>
            </a:extLst>
          </p:cNvPr>
          <p:cNvSpPr txBox="1"/>
          <p:nvPr/>
        </p:nvSpPr>
        <p:spPr>
          <a:xfrm>
            <a:off x="723569" y="906449"/>
            <a:ext cx="2560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Gabriola" panose="04040605051002020D02" pitchFamily="82" charset="0"/>
              </a:rPr>
              <a:t>Życzymy sukcesów w domowych uprawach. </a:t>
            </a:r>
          </a:p>
          <a:p>
            <a:r>
              <a:rPr lang="pl-PL" sz="2800" dirty="0">
                <a:solidFill>
                  <a:srgbClr val="002060"/>
                </a:solidFill>
                <a:latin typeface="Gabriola" panose="04040605051002020D02" pitchFamily="82" charset="0"/>
              </a:rPr>
              <a:t>Rośliny potrafią się odwzajemnić za cierpliwość w opiece .</a:t>
            </a:r>
          </a:p>
          <a:p>
            <a:endParaRPr lang="pl-PL" sz="28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909FAE4B-FCDA-46CC-AF88-0EB4D02C0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835"/>
            <a:ext cx="10515600" cy="56601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8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– </a:t>
            </a:r>
            <a:r>
              <a:rPr lang="pl-PL" sz="28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kadm</a:t>
            </a:r>
            <a:r>
              <a:rPr lang="pl-PL" sz="28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 – pierwiastek chemiczny, należący do metali ciężkich; jego duże ilości zawiera m.in. węgiel kamienny; w wyniku przetwarzania uwalniany zostaje w znacznych ilościach do atmosfery; ma toksyczne właściwości  uszkadza nerki, powoduje m.in. osteoporozę, anemię; działa niekorzystnie na układ krążenia</a:t>
            </a:r>
          </a:p>
          <a:p>
            <a:pPr marL="0" indent="0" algn="just">
              <a:buNone/>
            </a:pPr>
            <a:br>
              <a:rPr lang="pl-PL" sz="28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</a:br>
            <a:r>
              <a:rPr lang="pl-PL" sz="28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– </a:t>
            </a:r>
            <a:r>
              <a:rPr lang="pl-PL" sz="28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trichloroetylen</a:t>
            </a:r>
            <a:r>
              <a:rPr lang="pl-PL" sz="28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, </a:t>
            </a:r>
            <a:r>
              <a:rPr lang="pl-PL" sz="2800" b="1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trichloroetan</a:t>
            </a:r>
            <a:r>
              <a:rPr lang="pl-PL" sz="28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 – substancja, która posiada właściwości narkotyczne; była wykorzystywana do np. odtłuszczania czyszczonych powierzchni np. ścian przed malowaniem; jej zastosowanie nie jest już takie duże jak kiedyś; wdychana z powietrzem powoduje nudności, drgawki, zawroty głowy a nawet śmierć; znajdziemy ją m.in. w tuszach do drukarek</a:t>
            </a:r>
            <a:endParaRPr lang="pl-PL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0" indent="0" algn="just">
              <a:buNone/>
            </a:pPr>
            <a:endParaRPr lang="pl-PL" sz="2800" b="0" i="0" dirty="0">
              <a:solidFill>
                <a:srgbClr val="002060"/>
              </a:solidFill>
              <a:effectLst/>
              <a:latin typeface="Gabriola" panose="04040605051002020D02" pitchFamily="82" charset="0"/>
            </a:endParaRPr>
          </a:p>
          <a:p>
            <a:pPr marL="0" indent="0" algn="just">
              <a:buNone/>
            </a:pPr>
            <a:r>
              <a:rPr lang="pl-PL" sz="28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– </a:t>
            </a:r>
            <a:r>
              <a:rPr lang="pl-PL" sz="28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formaldehyd</a:t>
            </a:r>
            <a:r>
              <a:rPr lang="pl-PL" sz="28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 – ma duszący zapach; do powietrza ulatnia się w wyniku niepełnego spalania substancji zawierających węgiel; może być emitowany przez urządzenia grzewcze; w produktach spożywczych oznaczony jako E240, mający zastosowanie jako substancja dezynfekująca opakowań lub sprzętu spożywczego.</a:t>
            </a:r>
          </a:p>
          <a:p>
            <a:pPr algn="just"/>
            <a:endParaRPr lang="pl-PL" sz="2800" b="0" i="0" dirty="0">
              <a:solidFill>
                <a:srgbClr val="002060"/>
              </a:solidFill>
              <a:effectLst/>
              <a:latin typeface="Gabriola" panose="04040605051002020D02" pitchFamily="82" charset="0"/>
            </a:endParaRPr>
          </a:p>
          <a:p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3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421EED-DDA2-454E-BE81-27DFC5E4B6D6}"/>
              </a:ext>
            </a:extLst>
          </p:cNvPr>
          <p:cNvSpPr txBox="1"/>
          <p:nvPr/>
        </p:nvSpPr>
        <p:spPr>
          <a:xfrm>
            <a:off x="834886" y="397565"/>
            <a:ext cx="72356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Jesienią i zimą jest wiele dni, w których z powodu przekroczenia norm oraz wysokiego zanieczyszczenia powietrza zaleca się pozostanie w domu. </a:t>
            </a:r>
          </a:p>
          <a:p>
            <a:pPr algn="just"/>
            <a:r>
              <a:rPr lang="pl-PL" sz="32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Urzędy miasta i gminy ostrzegają również przed nadmiernym wietrzeniem pomieszczeń. </a:t>
            </a:r>
          </a:p>
          <a:p>
            <a:pPr algn="just"/>
            <a:r>
              <a:rPr lang="pl-PL" sz="32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Czym w takim razie oddychać? Rozwiązaniem mogą być oczyszczacze powietrza, które jednak kosztują dość dużo. </a:t>
            </a:r>
          </a:p>
          <a:p>
            <a:pPr algn="just"/>
            <a:r>
              <a:rPr lang="pl-PL" sz="32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Może więc warto skorzystać z tańszych rozwiązań?</a:t>
            </a:r>
          </a:p>
          <a:p>
            <a:pPr algn="just"/>
            <a:r>
              <a:rPr lang="pl-PL" sz="32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Rośliny oczyszczające powietrze</a:t>
            </a:r>
            <a:r>
              <a:rPr lang="pl-PL" sz="32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mają bardzo podobne zastosowanie.</a:t>
            </a:r>
          </a:p>
        </p:txBody>
      </p:sp>
      <p:sp>
        <p:nvSpPr>
          <p:cNvPr id="6" name="AutoShape 2" descr="Grafika wektorowa Zielony dom, obrazy wektorowe, Zielony dom ilustracje i  kliparty">
            <a:extLst>
              <a:ext uri="{FF2B5EF4-FFF2-40B4-BE49-F238E27FC236}">
                <a16:creationId xmlns:a16="http://schemas.microsoft.com/office/drawing/2014/main" id="{2EF215C0-9FB6-4709-897A-3A65A8119E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8" name="Picture 4" descr="123RF- Millones de fotos, vectores, vídeos y archivos de música para  inspirar tus proyectos. | Casa verde, Carritos de supermercado, Inmobiliaria">
            <a:extLst>
              <a:ext uri="{FF2B5EF4-FFF2-40B4-BE49-F238E27FC236}">
                <a16:creationId xmlns:a16="http://schemas.microsoft.com/office/drawing/2014/main" id="{FDE39046-048C-432B-A6A8-8C8E45B81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606" y="120503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16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50EC9E8-D61F-4B1A-B9D8-728A37DBC082}"/>
              </a:ext>
            </a:extLst>
          </p:cNvPr>
          <p:cNvSpPr txBox="1"/>
          <p:nvPr/>
        </p:nvSpPr>
        <p:spPr>
          <a:xfrm>
            <a:off x="307473" y="1280160"/>
            <a:ext cx="4773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Skrzydłokwiat</a:t>
            </a:r>
          </a:p>
        </p:txBody>
      </p:sp>
      <p:pic>
        <p:nvPicPr>
          <p:cNvPr id="2050" name="Picture 2" descr="Skrzydłokwiat: Zasady pielęgnacji - Porady w INTERIA.PL">
            <a:extLst>
              <a:ext uri="{FF2B5EF4-FFF2-40B4-BE49-F238E27FC236}">
                <a16:creationId xmlns:a16="http://schemas.microsoft.com/office/drawing/2014/main" id="{7EBEC0DA-8C7B-450C-A75B-08C55A36E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4" y="2083242"/>
            <a:ext cx="4124052" cy="321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4C79A68-2038-4C1A-850E-327A1300EC53}"/>
              </a:ext>
            </a:extLst>
          </p:cNvPr>
          <p:cNvSpPr txBox="1"/>
          <p:nvPr/>
        </p:nvSpPr>
        <p:spPr>
          <a:xfrm>
            <a:off x="6011186" y="302149"/>
            <a:ext cx="522400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Skrzydłokwiat</a:t>
            </a:r>
            <a:r>
              <a:rPr lang="pl-PL" sz="28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to efektowna roślina domowa, która posiada zdolność oczyszczania powietrza z substancji toksycznych. Pochłania on również zarodniki pleśni oraz szkodliwe promieniowanie wydzielane przez urządzenia elektryczne i elektroniczne. Dodatkowo nawilża powietrze i przetwarza dwutlenek węgla w tlen. </a:t>
            </a:r>
          </a:p>
          <a:p>
            <a:r>
              <a:rPr lang="pl-PL" sz="28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Badania przeprowadzone przez NASA udowodniły, że skrzydłokwiat pochłania niebezpieczne związki takie jak: formaldehyd, benzen, ksylen, </a:t>
            </a:r>
            <a:r>
              <a:rPr lang="pl-PL" sz="2800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trichloroeten</a:t>
            </a:r>
            <a:r>
              <a:rPr lang="pl-PL" sz="28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, tlenek węgla (czad). </a:t>
            </a:r>
            <a:endParaRPr lang="pl-PL" sz="28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4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0449A92-4A05-4693-8685-12E8B9242558}"/>
              </a:ext>
            </a:extLst>
          </p:cNvPr>
          <p:cNvSpPr txBox="1"/>
          <p:nvPr/>
        </p:nvSpPr>
        <p:spPr>
          <a:xfrm>
            <a:off x="5104737" y="1391478"/>
            <a:ext cx="60111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Skrzydłokwiat</a:t>
            </a:r>
            <a:r>
              <a:rPr lang="pl-PL" sz="28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lubi towarzystwo innych roślin o podobnych wymaganiach. Ustawiony w grupie będzie czerpał korzyści ze sprzyjającego mikroklimatu , który tworzy się w takich kompozycjach.</a:t>
            </a:r>
            <a:endParaRPr lang="pl-PL" sz="28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3074" name="Picture 2" descr="Skrzydłokwiat - działanie, uprawa, pielęgnacja | CzasNaWnętrze">
            <a:extLst>
              <a:ext uri="{FF2B5EF4-FFF2-40B4-BE49-F238E27FC236}">
                <a16:creationId xmlns:a16="http://schemas.microsoft.com/office/drawing/2014/main" id="{41E2B232-AD43-459A-86ED-A240A9D96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2" y="361784"/>
            <a:ext cx="4089621" cy="613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93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FC6FB57-FE24-4DF2-B913-8F2AF3C1D689}"/>
              </a:ext>
            </a:extLst>
          </p:cNvPr>
          <p:cNvSpPr txBox="1"/>
          <p:nvPr/>
        </p:nvSpPr>
        <p:spPr>
          <a:xfrm>
            <a:off x="4487039" y="458956"/>
            <a:ext cx="71854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pl-PL" sz="20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Stanowisko, nasłonecznienie</a:t>
            </a:r>
            <a:br>
              <a:rPr lang="pl-PL" sz="20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</a:br>
            <a:r>
              <a:rPr lang="pl-PL" sz="20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Skrzydłokwiat </a:t>
            </a:r>
            <a:r>
              <a:rPr lang="pl-PL" sz="2000" dirty="0" err="1">
                <a:solidFill>
                  <a:srgbClr val="002060"/>
                </a:solidFill>
                <a:latin typeface="Gabriola" panose="04040605051002020D02" pitchFamily="82" charset="0"/>
              </a:rPr>
              <a:t>W</a:t>
            </a:r>
            <a:r>
              <a:rPr lang="pl-PL" sz="2000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allisa</a:t>
            </a:r>
            <a:r>
              <a:rPr lang="pl-PL" sz="20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ustawiamy tak by promienie słoneczne nie świeciły bezpośrednio na roślinę. Uprawa skrzydłokwiatu jest możliwa w nie najlepiej oświetlonych pomieszczeniach, w których roślina radzi sobie stosunkowo dobrze.</a:t>
            </a:r>
          </a:p>
          <a:p>
            <a:pPr algn="l" fontAlgn="base"/>
            <a:endParaRPr lang="pl-PL" sz="2000" i="0" dirty="0">
              <a:solidFill>
                <a:srgbClr val="002060"/>
              </a:solidFill>
              <a:effectLst/>
              <a:latin typeface="Gabriola" panose="04040605051002020D02" pitchFamily="82" charset="0"/>
            </a:endParaRPr>
          </a:p>
          <a:p>
            <a:pPr algn="l" fontAlgn="base"/>
            <a:r>
              <a:rPr lang="pl-PL" sz="20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Temperatura uprawy skrzydłokwiatu</a:t>
            </a:r>
            <a:br>
              <a:rPr lang="pl-PL" sz="20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</a:br>
            <a:r>
              <a:rPr lang="pl-PL" sz="20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W okresie wzrostu odpowiednia dla skrzydłokwiatu jest normalna temperatura pokojowa, maksymalnie do 26°C. Od października roślina będzie się lepiej czuć w zakresie temperatur 16 - 18°C. Temperaturę ponownie podnosimy na wiosnę.</a:t>
            </a:r>
          </a:p>
          <a:p>
            <a:pPr algn="l" fontAlgn="base"/>
            <a:endParaRPr lang="pl-PL" sz="200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l" fontAlgn="base"/>
            <a:br>
              <a:rPr lang="pl-PL" sz="20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</a:br>
            <a:r>
              <a:rPr lang="pl-PL" sz="20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Nawilżanie, spryskiwanie skrzydłokwiatu</a:t>
            </a:r>
            <a:br>
              <a:rPr lang="pl-PL" sz="20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</a:br>
            <a:r>
              <a:rPr lang="pl-PL" sz="20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Skrzydłokwiat  potrzebuje dużej wilgotności powietrza, najlepiej zraszać go codziennie latem i zimą, szczególnie gdy w pomieszczeniu jest centralne ogrzewanie. Zalecane jest aby do opryskiwania skrzydłokwiatu używać wody </a:t>
            </a:r>
            <a:r>
              <a:rPr lang="pl-PL" sz="2000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odstałej</a:t>
            </a:r>
            <a:r>
              <a:rPr lang="pl-PL" sz="200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. Można także postawić doniczkę na podstawce ze żwirem, tak by dno doniczki nie dotykało do wody. Odparowująca woda wpłynie na zwiększenie wilgotności.</a:t>
            </a:r>
          </a:p>
        </p:txBody>
      </p:sp>
      <p:pic>
        <p:nvPicPr>
          <p:cNvPr id="4098" name="Picture 2" descr="Grafika wektorowa Słońce rysunek, obrazy wektorowe, Słońce rysunek  ilustracje i kliparty">
            <a:extLst>
              <a:ext uri="{FF2B5EF4-FFF2-40B4-BE49-F238E27FC236}">
                <a16:creationId xmlns:a16="http://schemas.microsoft.com/office/drawing/2014/main" id="{1566AD37-CDFB-4F5E-AC87-3B17A1F39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67" y="483523"/>
            <a:ext cx="1352176" cy="131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ermometr Kreskówka | Premium Wektor">
            <a:extLst>
              <a:ext uri="{FF2B5EF4-FFF2-40B4-BE49-F238E27FC236}">
                <a16:creationId xmlns:a16="http://schemas.microsoft.com/office/drawing/2014/main" id="{15EDA684-0989-44A8-A7EF-073C3676D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51" y="2114239"/>
            <a:ext cx="1728289" cy="172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lakat Dziecko pomaga rodzicom w pracach domowych - podlewanie kwiatów na  wymiar • ładny, chłopak, dziecko • REDRO.pl">
            <a:extLst>
              <a:ext uri="{FF2B5EF4-FFF2-40B4-BE49-F238E27FC236}">
                <a16:creationId xmlns:a16="http://schemas.microsoft.com/office/drawing/2014/main" id="{CDA04DA2-C3BC-4C74-8726-2BEA19059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94" y="4081057"/>
            <a:ext cx="1725485" cy="17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tura i uroda: ŻYWORÓDKA PIERZASTA">
            <a:extLst>
              <a:ext uri="{FF2B5EF4-FFF2-40B4-BE49-F238E27FC236}">
                <a16:creationId xmlns:a16="http://schemas.microsoft.com/office/drawing/2014/main" id="{11AB4CC9-146C-44F9-8075-67B37E263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6" y="2091194"/>
            <a:ext cx="3894226" cy="291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F9C3697-2F81-4D44-BC47-977284B4CF99}"/>
              </a:ext>
            </a:extLst>
          </p:cNvPr>
          <p:cNvSpPr txBox="1"/>
          <p:nvPr/>
        </p:nvSpPr>
        <p:spPr>
          <a:xfrm>
            <a:off x="524786" y="1001864"/>
            <a:ext cx="515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Gabriola" panose="04040605051002020D02" pitchFamily="82" charset="0"/>
              </a:rPr>
              <a:t>Żyworódka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3E71844-04B5-47AA-9C1B-F87F79C2F0E1}"/>
              </a:ext>
            </a:extLst>
          </p:cNvPr>
          <p:cNvSpPr txBox="1"/>
          <p:nvPr/>
        </p:nvSpPr>
        <p:spPr>
          <a:xfrm>
            <a:off x="5550010" y="596348"/>
            <a:ext cx="56056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Żyworódka</a:t>
            </a:r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może być wykorzystana, jako roślina lecznicza, ale także, jako roślina ozdobna. W naszym kraju zyskuje coraz większą popularność ze względu na liczne właściwości lecznicze. Żyworódka w fachowej literaturze opisywana jest, jako apteczka domowa. Jest nie tylko bogata w </a:t>
            </a:r>
            <a:r>
              <a:rPr lang="pl-PL" sz="2400" dirty="0">
                <a:solidFill>
                  <a:srgbClr val="002060"/>
                </a:solidFill>
                <a:latin typeface="Gabriola" panose="04040605051002020D02" pitchFamily="82" charset="0"/>
              </a:rPr>
              <a:t>witaminę C, </a:t>
            </a:r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ale także w makro-  i mikro- elementy.</a:t>
            </a:r>
          </a:p>
          <a:p>
            <a:pPr algn="l"/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Żyworódka to roślina, która posiada wiele różnorodnych właściwości w tym właściwości przeciwzapalne, regenerujące, immunostymulujące, a także </a:t>
            </a:r>
            <a:r>
              <a:rPr lang="pl-PL" sz="2400" b="0" i="0" dirty="0" err="1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grzybo</a:t>
            </a:r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- i bakteriobójcze. W ostatnim czasie żyworódka stała się również źródłem związków o właściwościach, które mogą wspomóc terapię w kierunku zaleczania alergii.</a:t>
            </a:r>
          </a:p>
        </p:txBody>
      </p:sp>
    </p:spTree>
    <p:extLst>
      <p:ext uri="{BB962C8B-B14F-4D97-AF65-F5344CB8AC3E}">
        <p14:creationId xmlns:p14="http://schemas.microsoft.com/office/powerpoint/2010/main" val="115272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2BD55000-5FD3-4512-BD3D-CD370F7A9C38}"/>
              </a:ext>
            </a:extLst>
          </p:cNvPr>
          <p:cNvSpPr txBox="1"/>
          <p:nvPr/>
        </p:nvSpPr>
        <p:spPr>
          <a:xfrm>
            <a:off x="6096000" y="1272208"/>
            <a:ext cx="4754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Żyworódka</a:t>
            </a:r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 to wyjątkowy sukulent, który przyciąga uwagę niezwykłym, nieco egzotycznym wyglądem. </a:t>
            </a:r>
          </a:p>
          <a:p>
            <a:r>
              <a:rPr lang="pl-PL" sz="2400" b="0" i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Należy do rodziny gruboszowatych, a to oznacza, że jest doskonale przystosowany do życia bez wody. Dzięki temu, że ma zdolność do gromadzenia wody w liściach, z powodzeniem może przetrwać nawet długie okresy bez nawadniania.</a:t>
            </a:r>
            <a:endParaRPr lang="pl-PL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6148" name="Picture 4" descr="wpuszczona w maliny: Łatwa w uprawie roślina doniczkowa - żyworódka  pierzasta">
            <a:extLst>
              <a:ext uri="{FF2B5EF4-FFF2-40B4-BE49-F238E27FC236}">
                <a16:creationId xmlns:a16="http://schemas.microsoft.com/office/drawing/2014/main" id="{1C37234F-3AA2-419A-8CF3-9F24C8D58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0" y="1272208"/>
            <a:ext cx="5562766" cy="41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820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191</TotalTime>
  <Words>1538</Words>
  <Application>Microsoft Office PowerPoint</Application>
  <PresentationFormat>Panoramiczny</PresentationFormat>
  <Paragraphs>78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Fira Sans</vt:lpstr>
      <vt:lpstr>Gabriola</vt:lpstr>
      <vt:lpstr>Verdana</vt:lpstr>
      <vt:lpstr>Wingdings</vt:lpstr>
      <vt:lpstr>Wingdings 2</vt:lpstr>
      <vt:lpstr>Aspekt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Żuber</dc:creator>
  <cp:lastModifiedBy>mb</cp:lastModifiedBy>
  <cp:revision>42</cp:revision>
  <dcterms:created xsi:type="dcterms:W3CDTF">2021-11-21T14:18:13Z</dcterms:created>
  <dcterms:modified xsi:type="dcterms:W3CDTF">2022-06-06T12:37:01Z</dcterms:modified>
</cp:coreProperties>
</file>